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74" r:id="rId4"/>
    <p:sldId id="275" r:id="rId5"/>
    <p:sldId id="276" r:id="rId6"/>
    <p:sldId id="277" r:id="rId7"/>
    <p:sldId id="278" r:id="rId8"/>
    <p:sldId id="279" r:id="rId9"/>
    <p:sldId id="280" r:id="rId10"/>
    <p:sldId id="297" r:id="rId11"/>
    <p:sldId id="299" r:id="rId12"/>
    <p:sldId id="259"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1162"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6140896"/>
            <a:ext cx="6400800" cy="456456"/>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AU" dirty="0"/>
          </a:p>
        </p:txBody>
      </p:sp>
    </p:spTree>
    <p:extLst>
      <p:ext uri="{BB962C8B-B14F-4D97-AF65-F5344CB8AC3E}">
        <p14:creationId xmlns:p14="http://schemas.microsoft.com/office/powerpoint/2010/main" val="39644561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22A7B1B6-A6F1-4DDA-A814-88574328437A}" type="datetimeFigureOut">
              <a:rPr lang="en-AU" smtClean="0"/>
              <a:t>28/11/2014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B4172E2E-6626-453C-8A78-6DF58A8D5055}" type="slidenum">
              <a:rPr lang="en-AU" smtClean="0"/>
              <a:t>‹#›</a:t>
            </a:fld>
            <a:endParaRPr lang="en-AU"/>
          </a:p>
        </p:txBody>
      </p:sp>
    </p:spTree>
    <p:extLst>
      <p:ext uri="{BB962C8B-B14F-4D97-AF65-F5344CB8AC3E}">
        <p14:creationId xmlns:p14="http://schemas.microsoft.com/office/powerpoint/2010/main" val="21854703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22A7B1B6-A6F1-4DDA-A814-88574328437A}" type="datetimeFigureOut">
              <a:rPr lang="en-AU" smtClean="0"/>
              <a:t>28/11/2014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B4172E2E-6626-453C-8A78-6DF58A8D5055}" type="slidenum">
              <a:rPr lang="en-AU" smtClean="0"/>
              <a:t>‹#›</a:t>
            </a:fld>
            <a:endParaRPr lang="en-AU"/>
          </a:p>
        </p:txBody>
      </p:sp>
    </p:spTree>
    <p:extLst>
      <p:ext uri="{BB962C8B-B14F-4D97-AF65-F5344CB8AC3E}">
        <p14:creationId xmlns:p14="http://schemas.microsoft.com/office/powerpoint/2010/main" val="16960068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22A7B1B6-A6F1-4DDA-A814-88574328437A}" type="datetimeFigureOut">
              <a:rPr lang="en-AU" smtClean="0"/>
              <a:t>28/11/2014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B4172E2E-6626-453C-8A78-6DF58A8D5055}" type="slidenum">
              <a:rPr lang="en-AU" smtClean="0"/>
              <a:t>‹#›</a:t>
            </a:fld>
            <a:endParaRPr lang="en-AU"/>
          </a:p>
        </p:txBody>
      </p:sp>
    </p:spTree>
    <p:extLst>
      <p:ext uri="{BB962C8B-B14F-4D97-AF65-F5344CB8AC3E}">
        <p14:creationId xmlns:p14="http://schemas.microsoft.com/office/powerpoint/2010/main" val="4929708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2A7B1B6-A6F1-4DDA-A814-88574328437A}" type="datetimeFigureOut">
              <a:rPr lang="en-AU" smtClean="0"/>
              <a:t>28/11/2014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B4172E2E-6626-453C-8A78-6DF58A8D5055}" type="slidenum">
              <a:rPr lang="en-AU" smtClean="0"/>
              <a:t>‹#›</a:t>
            </a:fld>
            <a:endParaRPr lang="en-AU"/>
          </a:p>
        </p:txBody>
      </p:sp>
    </p:spTree>
    <p:extLst>
      <p:ext uri="{BB962C8B-B14F-4D97-AF65-F5344CB8AC3E}">
        <p14:creationId xmlns:p14="http://schemas.microsoft.com/office/powerpoint/2010/main" val="15390623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22A7B1B6-A6F1-4DDA-A814-88574328437A}" type="datetimeFigureOut">
              <a:rPr lang="en-AU" smtClean="0"/>
              <a:t>28/11/2014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B4172E2E-6626-453C-8A78-6DF58A8D5055}" type="slidenum">
              <a:rPr lang="en-AU" smtClean="0"/>
              <a:t>‹#›</a:t>
            </a:fld>
            <a:endParaRPr lang="en-AU"/>
          </a:p>
        </p:txBody>
      </p:sp>
    </p:spTree>
    <p:extLst>
      <p:ext uri="{BB962C8B-B14F-4D97-AF65-F5344CB8AC3E}">
        <p14:creationId xmlns:p14="http://schemas.microsoft.com/office/powerpoint/2010/main" val="26588484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22A7B1B6-A6F1-4DDA-A814-88574328437A}" type="datetimeFigureOut">
              <a:rPr lang="en-AU" smtClean="0"/>
              <a:t>28/11/2014</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B4172E2E-6626-453C-8A78-6DF58A8D5055}" type="slidenum">
              <a:rPr lang="en-AU" smtClean="0"/>
              <a:t>‹#›</a:t>
            </a:fld>
            <a:endParaRPr lang="en-AU"/>
          </a:p>
        </p:txBody>
      </p:sp>
    </p:spTree>
    <p:extLst>
      <p:ext uri="{BB962C8B-B14F-4D97-AF65-F5344CB8AC3E}">
        <p14:creationId xmlns:p14="http://schemas.microsoft.com/office/powerpoint/2010/main" val="793813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22A7B1B6-A6F1-4DDA-A814-88574328437A}" type="datetimeFigureOut">
              <a:rPr lang="en-AU" smtClean="0"/>
              <a:t>28/11/2014</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B4172E2E-6626-453C-8A78-6DF58A8D5055}" type="slidenum">
              <a:rPr lang="en-AU" smtClean="0"/>
              <a:t>‹#›</a:t>
            </a:fld>
            <a:endParaRPr lang="en-AU"/>
          </a:p>
        </p:txBody>
      </p:sp>
    </p:spTree>
    <p:extLst>
      <p:ext uri="{BB962C8B-B14F-4D97-AF65-F5344CB8AC3E}">
        <p14:creationId xmlns:p14="http://schemas.microsoft.com/office/powerpoint/2010/main" val="15951569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A7B1B6-A6F1-4DDA-A814-88574328437A}" type="datetimeFigureOut">
              <a:rPr lang="en-AU" smtClean="0"/>
              <a:t>28/11/2014</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B4172E2E-6626-453C-8A78-6DF58A8D5055}" type="slidenum">
              <a:rPr lang="en-AU" smtClean="0"/>
              <a:t>‹#›</a:t>
            </a:fld>
            <a:endParaRPr lang="en-AU"/>
          </a:p>
        </p:txBody>
      </p:sp>
    </p:spTree>
    <p:extLst>
      <p:ext uri="{BB962C8B-B14F-4D97-AF65-F5344CB8AC3E}">
        <p14:creationId xmlns:p14="http://schemas.microsoft.com/office/powerpoint/2010/main" val="10402975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2A7B1B6-A6F1-4DDA-A814-88574328437A}" type="datetimeFigureOut">
              <a:rPr lang="en-AU" smtClean="0"/>
              <a:t>28/11/2014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B4172E2E-6626-453C-8A78-6DF58A8D5055}" type="slidenum">
              <a:rPr lang="en-AU" smtClean="0"/>
              <a:t>‹#›</a:t>
            </a:fld>
            <a:endParaRPr lang="en-AU"/>
          </a:p>
        </p:txBody>
      </p:sp>
    </p:spTree>
    <p:extLst>
      <p:ext uri="{BB962C8B-B14F-4D97-AF65-F5344CB8AC3E}">
        <p14:creationId xmlns:p14="http://schemas.microsoft.com/office/powerpoint/2010/main" val="13104867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2A7B1B6-A6F1-4DDA-A814-88574328437A}" type="datetimeFigureOut">
              <a:rPr lang="en-AU" smtClean="0"/>
              <a:t>28/11/2014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B4172E2E-6626-453C-8A78-6DF58A8D5055}" type="slidenum">
              <a:rPr lang="en-AU" smtClean="0"/>
              <a:t>‹#›</a:t>
            </a:fld>
            <a:endParaRPr lang="en-AU"/>
          </a:p>
        </p:txBody>
      </p:sp>
    </p:spTree>
    <p:extLst>
      <p:ext uri="{BB962C8B-B14F-4D97-AF65-F5344CB8AC3E}">
        <p14:creationId xmlns:p14="http://schemas.microsoft.com/office/powerpoint/2010/main" val="35337935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A7B1B6-A6F1-4DDA-A814-88574328437A}" type="datetimeFigureOut">
              <a:rPr lang="en-AU" smtClean="0"/>
              <a:t>28/11/2014</a:t>
            </a:fld>
            <a:endParaRPr lang="en-A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172E2E-6626-453C-8A78-6DF58A8D5055}" type="slidenum">
              <a:rPr lang="en-AU" smtClean="0"/>
              <a:t>‹#›</a:t>
            </a:fld>
            <a:endParaRPr lang="en-AU"/>
          </a:p>
        </p:txBody>
      </p:sp>
    </p:spTree>
    <p:extLst>
      <p:ext uri="{BB962C8B-B14F-4D97-AF65-F5344CB8AC3E}">
        <p14:creationId xmlns:p14="http://schemas.microsoft.com/office/powerpoint/2010/main" val="29251561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x-apple-data-detectors://3/" TargetMode="External"/><Relationship Id="rId2" Type="http://schemas.openxmlformats.org/officeDocument/2006/relationships/hyperlink" Target="x-apple-data-detectors://2/"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67544" y="4653136"/>
            <a:ext cx="8208912" cy="2088232"/>
          </a:xfrm>
        </p:spPr>
        <p:txBody>
          <a:bodyPr>
            <a:normAutofit fontScale="92500"/>
          </a:bodyPr>
          <a:lstStyle/>
          <a:p>
            <a:r>
              <a:rPr lang="en-AU" sz="5400" b="1" dirty="0"/>
              <a:t>“Are </a:t>
            </a:r>
            <a:r>
              <a:rPr lang="en-AU" sz="5400" b="1" dirty="0" smtClean="0"/>
              <a:t>Our </a:t>
            </a:r>
            <a:r>
              <a:rPr lang="en-AU" sz="5400" b="1" dirty="0"/>
              <a:t>Eyes </a:t>
            </a:r>
            <a:r>
              <a:rPr lang="en-AU" sz="5400" b="1" dirty="0" smtClean="0"/>
              <a:t>Actions and </a:t>
            </a:r>
            <a:r>
              <a:rPr lang="en-AU" sz="5400" b="1" dirty="0"/>
              <a:t>Words Matching </a:t>
            </a:r>
            <a:r>
              <a:rPr lang="en-AU" sz="5400" b="1" dirty="0" smtClean="0"/>
              <a:t>Your </a:t>
            </a:r>
            <a:r>
              <a:rPr lang="en-AU" sz="5400" b="1" dirty="0"/>
              <a:t>Name</a:t>
            </a:r>
            <a:r>
              <a:rPr lang="en-AU" sz="5400" b="1" dirty="0" smtClean="0"/>
              <a:t>?”</a:t>
            </a:r>
            <a:endParaRPr lang="en-AU" sz="5400" b="1" dirty="0"/>
          </a:p>
        </p:txBody>
      </p:sp>
    </p:spTree>
    <p:extLst>
      <p:ext uri="{BB962C8B-B14F-4D97-AF65-F5344CB8AC3E}">
        <p14:creationId xmlns:p14="http://schemas.microsoft.com/office/powerpoint/2010/main" val="39262333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04664"/>
            <a:ext cx="8229600" cy="6192688"/>
          </a:xfrm>
        </p:spPr>
        <p:txBody>
          <a:bodyPr>
            <a:normAutofit/>
          </a:bodyPr>
          <a:lstStyle/>
          <a:p>
            <a:pPr marL="0" lvl="0" indent="0">
              <a:buNone/>
            </a:pPr>
            <a:r>
              <a:rPr lang="en-US" sz="3800" b="1" dirty="0" smtClean="0">
                <a:solidFill>
                  <a:srgbClr val="0070C0"/>
                </a:solidFill>
              </a:rPr>
              <a:t>Word </a:t>
            </a:r>
            <a:r>
              <a:rPr lang="en-US" sz="3800" b="1" dirty="0">
                <a:solidFill>
                  <a:srgbClr val="0070C0"/>
                </a:solidFill>
              </a:rPr>
              <a:t>/ Oaths vs33-37</a:t>
            </a:r>
            <a:endParaRPr lang="en-AU" sz="3800" b="1" dirty="0">
              <a:solidFill>
                <a:srgbClr val="0070C0"/>
              </a:solidFill>
            </a:endParaRPr>
          </a:p>
          <a:p>
            <a:pPr marL="0" indent="0">
              <a:buNone/>
            </a:pPr>
            <a:r>
              <a:rPr lang="en-US" b="1" dirty="0"/>
              <a:t>Question: Should a Christian take an oath?</a:t>
            </a:r>
            <a:endParaRPr lang="en-AU" b="1" dirty="0"/>
          </a:p>
          <a:p>
            <a:pPr marL="0" indent="0">
              <a:buNone/>
            </a:pPr>
            <a:r>
              <a:rPr lang="en-US" b="1" dirty="0"/>
              <a:t>You shall not swear falsely simply </a:t>
            </a:r>
            <a:r>
              <a:rPr lang="en-US" dirty="0"/>
              <a:t>expresses teaching from Lev. 19:12; Num. 30:2; Deut. 23:21, 23.</a:t>
            </a:r>
            <a:endParaRPr lang="en-AU" dirty="0"/>
          </a:p>
          <a:p>
            <a:pPr marL="0" indent="0">
              <a:buNone/>
            </a:pPr>
            <a:r>
              <a:rPr lang="en-US" b="1" dirty="0" smtClean="0"/>
              <a:t>So does this mean that we do not </a:t>
            </a:r>
            <a:r>
              <a:rPr lang="en-US" b="1" dirty="0"/>
              <a:t>swear </a:t>
            </a:r>
            <a:r>
              <a:rPr lang="en-US" b="1" dirty="0" smtClean="0"/>
              <a:t>or take an oath at all?  </a:t>
            </a:r>
            <a:r>
              <a:rPr lang="en-US" dirty="0"/>
              <a:t>cf. James 5:12. </a:t>
            </a:r>
            <a:endParaRPr lang="en-AU" dirty="0"/>
          </a:p>
          <a:p>
            <a:pPr marL="0" indent="0">
              <a:buNone/>
            </a:pPr>
            <a:r>
              <a:rPr lang="en-US" dirty="0" smtClean="0"/>
              <a:t>For </a:t>
            </a:r>
            <a:r>
              <a:rPr lang="en-US" dirty="0"/>
              <a:t>the Christian, an oath is unnecessary. His </a:t>
            </a:r>
            <a:r>
              <a:rPr lang="en-US" b="1" dirty="0"/>
              <a:t>Yes</a:t>
            </a:r>
            <a:r>
              <a:rPr lang="en-US" dirty="0"/>
              <a:t> should mean </a:t>
            </a:r>
            <a:r>
              <a:rPr lang="en-US" b="1" dirty="0"/>
              <a:t>Yes</a:t>
            </a:r>
            <a:r>
              <a:rPr lang="en-US" dirty="0"/>
              <a:t>, and his </a:t>
            </a:r>
            <a:r>
              <a:rPr lang="en-US" b="1" dirty="0"/>
              <a:t>No</a:t>
            </a:r>
            <a:r>
              <a:rPr lang="en-US" dirty="0"/>
              <a:t> should mean </a:t>
            </a:r>
            <a:r>
              <a:rPr lang="en-US" b="1" dirty="0"/>
              <a:t>No</a:t>
            </a:r>
            <a:r>
              <a:rPr lang="en-US" dirty="0"/>
              <a:t>. To use stronger language is to admit that Satan—</a:t>
            </a:r>
            <a:r>
              <a:rPr lang="en-US" b="1" dirty="0"/>
              <a:t>the evil one</a:t>
            </a:r>
            <a:r>
              <a:rPr lang="en-US" dirty="0"/>
              <a:t>—rules our lives</a:t>
            </a:r>
            <a:r>
              <a:rPr lang="en-US" dirty="0" smtClean="0"/>
              <a:t>.</a:t>
            </a:r>
            <a:endParaRPr lang="en-AU" dirty="0"/>
          </a:p>
          <a:p>
            <a:endParaRPr lang="en-AU" dirty="0"/>
          </a:p>
        </p:txBody>
      </p:sp>
    </p:spTree>
    <p:extLst>
      <p:ext uri="{BB962C8B-B14F-4D97-AF65-F5344CB8AC3E}">
        <p14:creationId xmlns:p14="http://schemas.microsoft.com/office/powerpoint/2010/main" val="3558547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sp>
        <p:nvSpPr>
          <p:cNvPr id="3" name="Content Placeholder 2"/>
          <p:cNvSpPr>
            <a:spLocks noGrp="1"/>
          </p:cNvSpPr>
          <p:nvPr>
            <p:ph idx="1"/>
          </p:nvPr>
        </p:nvSpPr>
        <p:spPr/>
        <p:txBody>
          <a:bodyPr/>
          <a:lstStyle/>
          <a:p>
            <a:pPr marL="0" indent="0">
              <a:buNone/>
            </a:pPr>
            <a:r>
              <a:rPr lang="en-US" dirty="0" smtClean="0"/>
              <a:t>What </a:t>
            </a:r>
            <a:r>
              <a:rPr lang="en-US" dirty="0"/>
              <a:t>a 3 fold challenge from the </a:t>
            </a:r>
            <a:r>
              <a:rPr lang="en-US" dirty="0" smtClean="0"/>
              <a:t>Master…</a:t>
            </a:r>
            <a:endParaRPr lang="en-AU" dirty="0"/>
          </a:p>
          <a:p>
            <a:pPr marL="0" indent="0" algn="ctr">
              <a:buNone/>
            </a:pPr>
            <a:r>
              <a:rPr lang="en-AU" sz="4000" b="1" dirty="0">
                <a:solidFill>
                  <a:srgbClr val="0070C0"/>
                </a:solidFill>
              </a:rPr>
              <a:t>Are Your Eyes Actions and Words Matching Our Name as Christians</a:t>
            </a:r>
            <a:r>
              <a:rPr lang="en-AU" sz="4000" b="1" dirty="0" smtClean="0">
                <a:solidFill>
                  <a:srgbClr val="0070C0"/>
                </a:solidFill>
              </a:rPr>
              <a:t>?</a:t>
            </a:r>
            <a:endParaRPr lang="en-AU" sz="4000" b="1" dirty="0">
              <a:solidFill>
                <a:srgbClr val="0070C0"/>
              </a:solidFill>
            </a:endParaRPr>
          </a:p>
        </p:txBody>
      </p:sp>
    </p:spTree>
    <p:extLst>
      <p:ext uri="{BB962C8B-B14F-4D97-AF65-F5344CB8AC3E}">
        <p14:creationId xmlns:p14="http://schemas.microsoft.com/office/powerpoint/2010/main" val="340186987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sp>
        <p:nvSpPr>
          <p:cNvPr id="3" name="Content Placeholder 2"/>
          <p:cNvSpPr>
            <a:spLocks noGrp="1"/>
          </p:cNvSpPr>
          <p:nvPr>
            <p:ph idx="1"/>
          </p:nvPr>
        </p:nvSpPr>
        <p:spPr/>
        <p:txBody>
          <a:bodyPr/>
          <a:lstStyle/>
          <a:p>
            <a:endParaRPr lang="en-AU" dirty="0"/>
          </a:p>
        </p:txBody>
      </p:sp>
    </p:spTree>
    <p:extLst>
      <p:ext uri="{BB962C8B-B14F-4D97-AF65-F5344CB8AC3E}">
        <p14:creationId xmlns:p14="http://schemas.microsoft.com/office/powerpoint/2010/main" val="30336157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sp>
        <p:nvSpPr>
          <p:cNvPr id="3" name="Content Placeholder 2"/>
          <p:cNvSpPr>
            <a:spLocks noGrp="1"/>
          </p:cNvSpPr>
          <p:nvPr>
            <p:ph idx="1"/>
          </p:nvPr>
        </p:nvSpPr>
        <p:spPr/>
        <p:txBody>
          <a:bodyPr>
            <a:normAutofit/>
          </a:bodyPr>
          <a:lstStyle/>
          <a:p>
            <a:pPr marL="0" indent="0">
              <a:buNone/>
            </a:pPr>
            <a:r>
              <a:rPr lang="en-AU" sz="4800" b="1" dirty="0" smtClean="0"/>
              <a:t>Confession</a:t>
            </a:r>
            <a:endParaRPr lang="en-AU" sz="4800" b="1" dirty="0"/>
          </a:p>
        </p:txBody>
      </p:sp>
    </p:spTree>
    <p:extLst>
      <p:ext uri="{BB962C8B-B14F-4D97-AF65-F5344CB8AC3E}">
        <p14:creationId xmlns:p14="http://schemas.microsoft.com/office/powerpoint/2010/main" val="14484577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32656"/>
            <a:ext cx="8229600" cy="5793507"/>
          </a:xfrm>
        </p:spPr>
        <p:txBody>
          <a:bodyPr>
            <a:normAutofit/>
          </a:bodyPr>
          <a:lstStyle/>
          <a:p>
            <a:pPr lvl="0"/>
            <a:r>
              <a:rPr lang="en-AU" sz="3600" b="1" dirty="0" smtClean="0"/>
              <a:t>Have </a:t>
            </a:r>
            <a:r>
              <a:rPr lang="en-AU" sz="3600" b="1" dirty="0"/>
              <a:t>you ever been enticed or seduced by what you have looked at?</a:t>
            </a:r>
          </a:p>
          <a:p>
            <a:pPr lvl="0"/>
            <a:r>
              <a:rPr lang="en-AU" sz="3600" b="1" dirty="0"/>
              <a:t>Have you ever been intentionally hurt by someone you love?</a:t>
            </a:r>
          </a:p>
          <a:p>
            <a:pPr lvl="0"/>
            <a:r>
              <a:rPr lang="en-AU" sz="3600" b="1" dirty="0"/>
              <a:t>Have you ever been betrayed or lied to by someone close?</a:t>
            </a:r>
          </a:p>
          <a:p>
            <a:pPr lvl="0"/>
            <a:r>
              <a:rPr lang="en-AU" sz="3600" b="1" dirty="0"/>
              <a:t>Have you ever been duped/deceived by someone who told you a great story but it proved false</a:t>
            </a:r>
            <a:r>
              <a:rPr lang="en-AU" sz="3600" b="1" dirty="0" smtClean="0"/>
              <a:t>?</a:t>
            </a:r>
            <a:endParaRPr lang="en-AU" sz="3600" b="1" dirty="0"/>
          </a:p>
        </p:txBody>
      </p:sp>
    </p:spTree>
    <p:extLst>
      <p:ext uri="{BB962C8B-B14F-4D97-AF65-F5344CB8AC3E}">
        <p14:creationId xmlns:p14="http://schemas.microsoft.com/office/powerpoint/2010/main" val="2398030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04664"/>
            <a:ext cx="8229600" cy="6120680"/>
          </a:xfrm>
        </p:spPr>
        <p:txBody>
          <a:bodyPr>
            <a:normAutofit fontScale="92500"/>
          </a:bodyPr>
          <a:lstStyle/>
          <a:p>
            <a:pPr marL="0" indent="0">
              <a:buNone/>
            </a:pPr>
            <a:r>
              <a:rPr lang="en-AU" b="1" i="1" dirty="0" smtClean="0"/>
              <a:t>Matthew </a:t>
            </a:r>
            <a:r>
              <a:rPr lang="en-AU" b="1" i="1" dirty="0"/>
              <a:t>5:27 (NIV) “You have heard that it was said, ‘You shall not commit adultery.’ </a:t>
            </a:r>
            <a:r>
              <a:rPr lang="en-AU" b="1" i="1" dirty="0">
                <a:solidFill>
                  <a:srgbClr val="FF0000"/>
                </a:solidFill>
              </a:rPr>
              <a:t>28 But I tell you that anyone who looks at a woman lustfully has already committed adultery with her in his heart. </a:t>
            </a:r>
            <a:r>
              <a:rPr lang="en-AU" b="1" i="1" dirty="0"/>
              <a:t>29 If your right eye causes you to stumble, gouge it out and throw it away. It is better for you to lose one part of your body than for your whole body to be thrown into hell. </a:t>
            </a:r>
            <a:r>
              <a:rPr lang="en-AU" b="1" i="1" dirty="0">
                <a:solidFill>
                  <a:srgbClr val="FF0000"/>
                </a:solidFill>
              </a:rPr>
              <a:t>30 And if your right hand causes you to stumble cut it off and throw it away. It is better for you to lose one part of your body than for your whole body to go into hell. </a:t>
            </a:r>
          </a:p>
          <a:p>
            <a:pPr marL="0" indent="0">
              <a:buNone/>
            </a:pPr>
            <a:r>
              <a:rPr lang="en-AU" dirty="0"/>
              <a:t> </a:t>
            </a:r>
          </a:p>
        </p:txBody>
      </p:sp>
    </p:spTree>
    <p:extLst>
      <p:ext uri="{BB962C8B-B14F-4D97-AF65-F5344CB8AC3E}">
        <p14:creationId xmlns:p14="http://schemas.microsoft.com/office/powerpoint/2010/main" val="23980302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04664"/>
            <a:ext cx="8229600" cy="5976664"/>
          </a:xfrm>
        </p:spPr>
        <p:txBody>
          <a:bodyPr>
            <a:noAutofit/>
          </a:bodyPr>
          <a:lstStyle/>
          <a:p>
            <a:pPr marL="0" lvl="0" indent="0">
              <a:buNone/>
            </a:pPr>
            <a:r>
              <a:rPr lang="en-AU" sz="4400" b="1" dirty="0" smtClean="0">
                <a:solidFill>
                  <a:srgbClr val="0070C0"/>
                </a:solidFill>
              </a:rPr>
              <a:t>The </a:t>
            </a:r>
            <a:r>
              <a:rPr lang="en-AU" sz="4400" b="1" dirty="0">
                <a:solidFill>
                  <a:srgbClr val="0070C0"/>
                </a:solidFill>
              </a:rPr>
              <a:t>Eyes vs27-30</a:t>
            </a:r>
          </a:p>
          <a:p>
            <a:r>
              <a:rPr lang="en-US" sz="3600" dirty="0"/>
              <a:t>The Mosaic Law clearly prohibited adultery (Ex. 20:14; Deut. 5:18). </a:t>
            </a:r>
            <a:endParaRPr lang="en-AU" sz="3600" dirty="0"/>
          </a:p>
          <a:p>
            <a:r>
              <a:rPr lang="en-US" sz="3600" dirty="0"/>
              <a:t>A person might be proud that he had never broken this commandment, and yet have his “eyes full of adultery” (2 Pet. 2:14). </a:t>
            </a:r>
            <a:endParaRPr lang="en-AU" sz="3600" dirty="0"/>
          </a:p>
          <a:p>
            <a:r>
              <a:rPr lang="en-US" sz="3600" b="1" dirty="0" smtClean="0"/>
              <a:t>Are </a:t>
            </a:r>
            <a:r>
              <a:rPr lang="en-US" sz="3600" b="1" dirty="0"/>
              <a:t>we to take Jesus’ words literally? Was He actually advocating self-mutilation?  </a:t>
            </a:r>
            <a:endParaRPr lang="en-AU" sz="3600" b="1" dirty="0"/>
          </a:p>
        </p:txBody>
      </p:sp>
    </p:spTree>
    <p:extLst>
      <p:ext uri="{BB962C8B-B14F-4D97-AF65-F5344CB8AC3E}">
        <p14:creationId xmlns:p14="http://schemas.microsoft.com/office/powerpoint/2010/main" val="2398030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sp>
        <p:nvSpPr>
          <p:cNvPr id="3" name="Content Placeholder 2"/>
          <p:cNvSpPr>
            <a:spLocks noGrp="1"/>
          </p:cNvSpPr>
          <p:nvPr>
            <p:ph idx="1"/>
          </p:nvPr>
        </p:nvSpPr>
        <p:spPr>
          <a:xfrm>
            <a:off x="457200" y="980728"/>
            <a:ext cx="8229600" cy="5145435"/>
          </a:xfrm>
        </p:spPr>
        <p:txBody>
          <a:bodyPr>
            <a:normAutofit/>
          </a:bodyPr>
          <a:lstStyle/>
          <a:p>
            <a:pPr marL="0" indent="0">
              <a:buNone/>
            </a:pPr>
            <a:r>
              <a:rPr lang="en-AU" b="1" i="1" dirty="0" smtClean="0"/>
              <a:t>Matthew </a:t>
            </a:r>
            <a:r>
              <a:rPr lang="en-AU" b="1" i="1" dirty="0"/>
              <a:t>5:31 (NIV) “It has been said, ‘Anyone who divorces his wife must give her a certificate of divorce.’ </a:t>
            </a:r>
            <a:r>
              <a:rPr lang="en-AU" b="1" i="1" dirty="0">
                <a:solidFill>
                  <a:srgbClr val="C00000"/>
                </a:solidFill>
              </a:rPr>
              <a:t>32 But I tell you that anyone who divorces his wife, except for sexual immorality, makes her the victim of adultery, and anyone who marries a divorced woman commits adultery. </a:t>
            </a:r>
          </a:p>
        </p:txBody>
      </p:sp>
    </p:spTree>
    <p:extLst>
      <p:ext uri="{BB962C8B-B14F-4D97-AF65-F5344CB8AC3E}">
        <p14:creationId xmlns:p14="http://schemas.microsoft.com/office/powerpoint/2010/main" val="23980302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260648"/>
            <a:ext cx="8496944" cy="6408712"/>
          </a:xfrm>
        </p:spPr>
        <p:txBody>
          <a:bodyPr>
            <a:normAutofit fontScale="92500" lnSpcReduction="20000"/>
          </a:bodyPr>
          <a:lstStyle/>
          <a:p>
            <a:pPr marL="0" lvl="0" indent="0">
              <a:buNone/>
            </a:pPr>
            <a:r>
              <a:rPr lang="en-AU" sz="4000" b="1" dirty="0" smtClean="0">
                <a:solidFill>
                  <a:srgbClr val="0070C0"/>
                </a:solidFill>
              </a:rPr>
              <a:t>Actions </a:t>
            </a:r>
            <a:r>
              <a:rPr lang="en-AU" sz="4000" b="1" dirty="0">
                <a:solidFill>
                  <a:srgbClr val="0070C0"/>
                </a:solidFill>
              </a:rPr>
              <a:t>– Divorce vs31-32</a:t>
            </a:r>
          </a:p>
          <a:p>
            <a:r>
              <a:rPr lang="en-US" b="1" dirty="0"/>
              <a:t>Question: Is adultery the only grounds for divorce in the scriptures? </a:t>
            </a:r>
            <a:endParaRPr lang="en-AU" b="1" dirty="0"/>
          </a:p>
          <a:p>
            <a:r>
              <a:rPr lang="en-US" dirty="0" smtClean="0"/>
              <a:t>‘</a:t>
            </a:r>
            <a:r>
              <a:rPr lang="en-US" i="1" dirty="0" err="1"/>
              <a:t>porneia</a:t>
            </a:r>
            <a:r>
              <a:rPr lang="en-US" i="1" dirty="0"/>
              <a:t>’</a:t>
            </a:r>
            <a:r>
              <a:rPr lang="en-US" dirty="0"/>
              <a:t> </a:t>
            </a:r>
            <a:r>
              <a:rPr lang="en-US" dirty="0" smtClean="0"/>
              <a:t> and ‘</a:t>
            </a:r>
            <a:r>
              <a:rPr lang="en-US" i="1" dirty="0" err="1"/>
              <a:t>moichea</a:t>
            </a:r>
            <a:r>
              <a:rPr lang="en-US" i="1" dirty="0"/>
              <a:t>’</a:t>
            </a:r>
            <a:r>
              <a:rPr lang="en-US" dirty="0"/>
              <a:t> </a:t>
            </a:r>
            <a:endParaRPr lang="en-US" dirty="0" smtClean="0"/>
          </a:p>
          <a:p>
            <a:r>
              <a:rPr lang="en-US" dirty="0" smtClean="0"/>
              <a:t>Now </a:t>
            </a:r>
            <a:r>
              <a:rPr lang="en-US" dirty="0"/>
              <a:t>when the Lord switches to discussing divorce the word is ‘</a:t>
            </a:r>
            <a:r>
              <a:rPr lang="en-US" i="1" dirty="0" err="1"/>
              <a:t>porneia</a:t>
            </a:r>
            <a:r>
              <a:rPr lang="en-US" i="1" dirty="0"/>
              <a:t>’</a:t>
            </a:r>
            <a:r>
              <a:rPr lang="en-US" dirty="0"/>
              <a:t> which is far more general and covers </a:t>
            </a:r>
            <a:r>
              <a:rPr lang="en-US" i="1" dirty="0"/>
              <a:t>depravity/ sexual immorality/ perversion/ disgracefulness/ disgustingness/ adultery/ degradation</a:t>
            </a:r>
            <a:r>
              <a:rPr lang="en-US" dirty="0"/>
              <a:t> and the like.  ‘Dirty’ words like ‘pornography’ and ‘</a:t>
            </a:r>
            <a:r>
              <a:rPr lang="en-US" dirty="0" err="1"/>
              <a:t>prosititute</a:t>
            </a:r>
            <a:r>
              <a:rPr lang="en-US" dirty="0"/>
              <a:t>’ are derived from it.  </a:t>
            </a:r>
            <a:endParaRPr lang="en-AU" dirty="0"/>
          </a:p>
          <a:p>
            <a:r>
              <a:rPr lang="en-US" dirty="0"/>
              <a:t>The language was exactly the same in the OT: </a:t>
            </a:r>
            <a:r>
              <a:rPr lang="en-US" i="1" dirty="0"/>
              <a:t>adultery</a:t>
            </a:r>
            <a:r>
              <a:rPr lang="en-US" dirty="0"/>
              <a:t> was punishable by death (Leviticus</a:t>
            </a:r>
            <a:r>
              <a:rPr lang="en-US" u="sng" dirty="0">
                <a:hlinkClick r:id="rId2"/>
              </a:rPr>
              <a:t>20:10</a:t>
            </a:r>
            <a:r>
              <a:rPr lang="en-US" dirty="0"/>
              <a:t>; Deuteronomy </a:t>
            </a:r>
            <a:r>
              <a:rPr lang="en-US" u="sng" dirty="0">
                <a:hlinkClick r:id="rId3"/>
              </a:rPr>
              <a:t>22:22</a:t>
            </a:r>
            <a:r>
              <a:rPr lang="en-US" dirty="0"/>
              <a:t>) </a:t>
            </a:r>
            <a:r>
              <a:rPr lang="en-US" dirty="0" smtClean="0"/>
              <a:t>BUT Divorce </a:t>
            </a:r>
            <a:r>
              <a:rPr lang="en-US" dirty="0"/>
              <a:t>was allowed for ‘</a:t>
            </a:r>
            <a:r>
              <a:rPr lang="en-US" i="1" dirty="0" err="1"/>
              <a:t>ervath</a:t>
            </a:r>
            <a:r>
              <a:rPr lang="en-US" i="1" dirty="0"/>
              <a:t> </a:t>
            </a:r>
            <a:r>
              <a:rPr lang="en-US" i="1" dirty="0" err="1"/>
              <a:t>dabhar</a:t>
            </a:r>
            <a:r>
              <a:rPr lang="en-US" i="1" dirty="0"/>
              <a:t>’</a:t>
            </a:r>
            <a:r>
              <a:rPr lang="en-US" dirty="0"/>
              <a:t> – ‘</a:t>
            </a:r>
            <a:r>
              <a:rPr lang="en-US" i="1" dirty="0"/>
              <a:t>uncleanness’</a:t>
            </a:r>
            <a:r>
              <a:rPr lang="en-US" dirty="0"/>
              <a:t> (</a:t>
            </a:r>
            <a:r>
              <a:rPr lang="en-US" dirty="0" err="1"/>
              <a:t>Deut</a:t>
            </a:r>
            <a:r>
              <a:rPr lang="en-US" dirty="0"/>
              <a:t> 24).  </a:t>
            </a:r>
            <a:endParaRPr lang="en-AU" dirty="0"/>
          </a:p>
        </p:txBody>
      </p:sp>
    </p:spTree>
    <p:extLst>
      <p:ext uri="{BB962C8B-B14F-4D97-AF65-F5344CB8AC3E}">
        <p14:creationId xmlns:p14="http://schemas.microsoft.com/office/powerpoint/2010/main" val="2398030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32656"/>
            <a:ext cx="8229600" cy="6336704"/>
          </a:xfrm>
        </p:spPr>
        <p:txBody>
          <a:bodyPr>
            <a:normAutofit fontScale="92500" lnSpcReduction="10000"/>
          </a:bodyPr>
          <a:lstStyle/>
          <a:p>
            <a:r>
              <a:rPr lang="en-US" dirty="0" smtClean="0"/>
              <a:t>This </a:t>
            </a:r>
            <a:r>
              <a:rPr lang="en-US" dirty="0"/>
              <a:t>leads us to a consistent </a:t>
            </a:r>
            <a:r>
              <a:rPr lang="en-US" dirty="0" smtClean="0"/>
              <a:t>conclusion.</a:t>
            </a:r>
            <a:r>
              <a:rPr lang="en-US" dirty="0"/>
              <a:t>  </a:t>
            </a:r>
            <a:endParaRPr lang="en-AU" dirty="0"/>
          </a:p>
          <a:p>
            <a:r>
              <a:rPr lang="en-US" dirty="0"/>
              <a:t>Our </a:t>
            </a:r>
            <a:r>
              <a:rPr lang="en-US" dirty="0" err="1"/>
              <a:t>mis</a:t>
            </a:r>
            <a:r>
              <a:rPr lang="en-US" dirty="0"/>
              <a:t>-guided theology on this arises solely from translation errors and traditions. </a:t>
            </a:r>
            <a:endParaRPr lang="en-AU" dirty="0"/>
          </a:p>
          <a:p>
            <a:r>
              <a:rPr lang="en-US" dirty="0"/>
              <a:t>When Jesus said, “It has been said,” Jesus is not quoting the OT at all, but rather Rabbi </a:t>
            </a:r>
            <a:r>
              <a:rPr lang="en-US" dirty="0" err="1"/>
              <a:t>Akiba</a:t>
            </a:r>
            <a:r>
              <a:rPr lang="en-US" dirty="0"/>
              <a:t>, head of one of the two major schools of Jewish theology.  His school endorsed the horrible interpretation of Deuteronomy 24 that allowed a man to divorce his wife over anything at all - even burnt toast or a prettier woman – as long as the certificate was given.  </a:t>
            </a:r>
            <a:endParaRPr lang="en-AU" dirty="0"/>
          </a:p>
          <a:p>
            <a:r>
              <a:rPr lang="en-US" dirty="0"/>
              <a:t>In this ‘Sermon on the Mount’ Jesus crushes a series of such rabbinical teachings by reinstating both the letter and spirit of the OT law</a:t>
            </a:r>
            <a:r>
              <a:rPr lang="en-US" dirty="0" smtClean="0"/>
              <a:t>.</a:t>
            </a:r>
            <a:endParaRPr lang="en-AU" dirty="0"/>
          </a:p>
        </p:txBody>
      </p:sp>
    </p:spTree>
    <p:extLst>
      <p:ext uri="{BB962C8B-B14F-4D97-AF65-F5344CB8AC3E}">
        <p14:creationId xmlns:p14="http://schemas.microsoft.com/office/powerpoint/2010/main" val="2398030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08720"/>
            <a:ext cx="8229600" cy="5217443"/>
          </a:xfrm>
        </p:spPr>
        <p:txBody>
          <a:bodyPr>
            <a:normAutofit lnSpcReduction="10000"/>
          </a:bodyPr>
          <a:lstStyle/>
          <a:p>
            <a:pPr marL="0" indent="0">
              <a:buNone/>
            </a:pPr>
            <a:r>
              <a:rPr lang="en-AU" b="1" i="1" dirty="0" smtClean="0"/>
              <a:t>Matthew </a:t>
            </a:r>
            <a:r>
              <a:rPr lang="en-AU" b="1" i="1" dirty="0"/>
              <a:t>5:33 (NIV) “Again, you have heard that it was said to the people long ago, ‘Do not break your oath, but fulfil to the Lord the vows you have made.’ </a:t>
            </a:r>
            <a:r>
              <a:rPr lang="en-AU" b="1" i="1" dirty="0">
                <a:solidFill>
                  <a:srgbClr val="C00000"/>
                </a:solidFill>
              </a:rPr>
              <a:t>34 But I tell you, do not swear an oath at all: either by heaven, for it is God’s throne; </a:t>
            </a:r>
            <a:r>
              <a:rPr lang="en-AU" b="1" i="1" dirty="0"/>
              <a:t>35 or by the earth, for it is his footstool; or by Jerusalem, for it is the city of the Great King. </a:t>
            </a:r>
            <a:r>
              <a:rPr lang="en-AU" b="1" i="1" dirty="0">
                <a:solidFill>
                  <a:srgbClr val="C00000"/>
                </a:solidFill>
              </a:rPr>
              <a:t>36 And do not swear by your head, for you cannot make even one hair white or black. </a:t>
            </a:r>
            <a:r>
              <a:rPr lang="en-AU" b="1" i="1" dirty="0"/>
              <a:t>37 All you need to say is simply ‘Yes’ or ‘No’; anything beyond this comes from the evil one</a:t>
            </a:r>
            <a:r>
              <a:rPr lang="en-AU" b="1" i="1" dirty="0" smtClean="0"/>
              <a:t>.</a:t>
            </a:r>
            <a:endParaRPr lang="en-AU" b="1" i="1" dirty="0"/>
          </a:p>
        </p:txBody>
      </p:sp>
    </p:spTree>
    <p:extLst>
      <p:ext uri="{BB962C8B-B14F-4D97-AF65-F5344CB8AC3E}">
        <p14:creationId xmlns:p14="http://schemas.microsoft.com/office/powerpoint/2010/main" val="239803026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TotalTime>
  <Words>588</Words>
  <Application>Microsoft Office PowerPoint</Application>
  <PresentationFormat>On-screen Show (4:3)</PresentationFormat>
  <Paragraphs>30</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Rebecca Jones</dc:creator>
  <cp:lastModifiedBy>John Bond</cp:lastModifiedBy>
  <cp:revision>6</cp:revision>
  <dcterms:created xsi:type="dcterms:W3CDTF">2014-10-24T03:28:02Z</dcterms:created>
  <dcterms:modified xsi:type="dcterms:W3CDTF">2014-11-28T07:48:32Z</dcterms:modified>
</cp:coreProperties>
</file>